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4" r:id="rId2"/>
    <p:sldId id="309" r:id="rId3"/>
    <p:sldId id="273" r:id="rId4"/>
    <p:sldId id="338" r:id="rId5"/>
    <p:sldId id="405" r:id="rId6"/>
    <p:sldId id="406" r:id="rId7"/>
    <p:sldId id="407" r:id="rId8"/>
    <p:sldId id="265" r:id="rId9"/>
    <p:sldId id="408" r:id="rId10"/>
    <p:sldId id="392" r:id="rId11"/>
    <p:sldId id="292" r:id="rId12"/>
    <p:sldId id="297" r:id="rId13"/>
    <p:sldId id="378" r:id="rId14"/>
    <p:sldId id="409" r:id="rId15"/>
    <p:sldId id="394" r:id="rId16"/>
    <p:sldId id="293" r:id="rId17"/>
    <p:sldId id="300" r:id="rId18"/>
    <p:sldId id="291" r:id="rId19"/>
    <p:sldId id="258" r:id="rId20"/>
    <p:sldId id="282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3399"/>
    <a:srgbClr val="FF0000"/>
    <a:srgbClr val="000000"/>
    <a:srgbClr val="E4DF21"/>
    <a:srgbClr val="C8D927"/>
    <a:srgbClr val="DEEC22"/>
    <a:srgbClr val="E6E61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 autoAdjust="0"/>
    <p:restoredTop sz="94480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4" Type="http://schemas.openxmlformats.org/officeDocument/2006/relationships/image" Target="../media/image2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3" Type="http://schemas.openxmlformats.org/officeDocument/2006/relationships/image" Target="../media/image33.wmf"/><Relationship Id="rId7" Type="http://schemas.openxmlformats.org/officeDocument/2006/relationships/image" Target="../media/image37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6" Type="http://schemas.openxmlformats.org/officeDocument/2006/relationships/image" Target="../media/image36.wmf"/><Relationship Id="rId11" Type="http://schemas.openxmlformats.org/officeDocument/2006/relationships/image" Target="../media/image41.wmf"/><Relationship Id="rId5" Type="http://schemas.openxmlformats.org/officeDocument/2006/relationships/image" Target="../media/image35.wmf"/><Relationship Id="rId10" Type="http://schemas.openxmlformats.org/officeDocument/2006/relationships/image" Target="../media/image40.wmf"/><Relationship Id="rId4" Type="http://schemas.openxmlformats.org/officeDocument/2006/relationships/image" Target="../media/image34.wmf"/><Relationship Id="rId9" Type="http://schemas.openxmlformats.org/officeDocument/2006/relationships/image" Target="../media/image39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897BCB-E7C2-42CB-9769-8EFA248442E8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099DA10-E2EF-4DBF-9E27-068134BC4B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0E3783-C077-45EF-9D1F-EF49814DE441}" type="slidenum">
              <a:rPr lang="zh-CN" altLang="en-US" sz="1200" b="0">
                <a:solidFill>
                  <a:schemeClr val="tx1"/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16</a:t>
            </a:fld>
            <a:endParaRPr lang="zh-CN" altLang="en-US" sz="1200" b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5FC508-AE59-4B94-888E-B5CE2123585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F5B5B7A-865B-44C2-AD12-F4E7D48C098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  <p:sldLayoutId id="2147483901" r:id="rId5"/>
    <p:sldLayoutId id="2147483902" r:id="rId6"/>
    <p:sldLayoutId id="2147483906" r:id="rId7"/>
    <p:sldLayoutId id="2147483903" r:id="rId8"/>
    <p:sldLayoutId id="2147483904" r:id="rId9"/>
    <p:sldLayoutId id="2147483905" r:id="rId10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8.xml"/><Relationship Id="rId4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slide" Target="slide12.xml"/><Relationship Id="rId7" Type="http://schemas.openxmlformats.org/officeDocument/2006/relationships/slide" Target="slide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5.emf"/><Relationship Id="rId5" Type="http://schemas.openxmlformats.org/officeDocument/2006/relationships/slide" Target="slide16.xml"/><Relationship Id="rId4" Type="http://schemas.openxmlformats.org/officeDocument/2006/relationships/slide" Target="slide2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13" Type="http://schemas.openxmlformats.org/officeDocument/2006/relationships/oleObject" Target="../embeddings/oleObject27.bin"/><Relationship Id="rId3" Type="http://schemas.openxmlformats.org/officeDocument/2006/relationships/oleObject" Target="../embeddings/oleObject17.bin"/><Relationship Id="rId7" Type="http://schemas.openxmlformats.org/officeDocument/2006/relationships/oleObject" Target="../embeddings/oleObject21.bin"/><Relationship Id="rId12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0.bin"/><Relationship Id="rId11" Type="http://schemas.openxmlformats.org/officeDocument/2006/relationships/oleObject" Target="../embeddings/oleObject25.bin"/><Relationship Id="rId5" Type="http://schemas.openxmlformats.org/officeDocument/2006/relationships/oleObject" Target="../embeddings/oleObject19.bin"/><Relationship Id="rId10" Type="http://schemas.openxmlformats.org/officeDocument/2006/relationships/oleObject" Target="../embeddings/oleObject24.bin"/><Relationship Id="rId4" Type="http://schemas.openxmlformats.org/officeDocument/2006/relationships/oleObject" Target="../embeddings/oleObject18.bin"/><Relationship Id="rId9" Type="http://schemas.openxmlformats.org/officeDocument/2006/relationships/oleObject" Target="../embeddings/oleObject23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7" Type="http://schemas.openxmlformats.org/officeDocument/2006/relationships/slide" Target="slide1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audio" Target="../media/audio2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7.vml"/><Relationship Id="rId5" Type="http://schemas.openxmlformats.org/officeDocument/2006/relationships/slide" Target="slide16.xml"/><Relationship Id="rId4" Type="http://schemas.openxmlformats.org/officeDocument/2006/relationships/oleObject" Target="../embeddings/oleObject28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8.vml"/><Relationship Id="rId6" Type="http://schemas.openxmlformats.org/officeDocument/2006/relationships/slide" Target="slide16.xml"/><Relationship Id="rId5" Type="http://schemas.openxmlformats.org/officeDocument/2006/relationships/oleObject" Target="../embeddings/oleObject30.bin"/><Relationship Id="rId4" Type="http://schemas.openxmlformats.org/officeDocument/2006/relationships/oleObject" Target="../embeddings/oleObject29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slide" Target="slide1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image" Target="../media/image4.jpeg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.vml"/><Relationship Id="rId6" Type="http://schemas.openxmlformats.org/officeDocument/2006/relationships/audio" Target="../media/audio1.wav"/><Relationship Id="rId5" Type="http://schemas.openxmlformats.org/officeDocument/2006/relationships/slide" Target="slide1.xml"/><Relationship Id="rId4" Type="http://schemas.openxmlformats.org/officeDocument/2006/relationships/image" Target="../media/image5.emf"/><Relationship Id="rId9" Type="http://schemas.openxmlformats.org/officeDocument/2006/relationships/oleObject" Target="../embeddings/oleObject3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bbs.tom.com/item_400_3923_4_1.html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9.bin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5.bin"/><Relationship Id="rId5" Type="http://schemas.openxmlformats.org/officeDocument/2006/relationships/oleObject" Target="../embeddings/oleObject14.bin"/><Relationship Id="rId4" Type="http://schemas.openxmlformats.org/officeDocument/2006/relationships/oleObject" Target="../embeddings/oleObject1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6"/>
          <p:cNvSpPr txBox="1">
            <a:spLocks noChangeArrowheads="1"/>
          </p:cNvSpPr>
          <p:nvPr/>
        </p:nvSpPr>
        <p:spPr bwMode="auto">
          <a:xfrm>
            <a:off x="1643042" y="1526433"/>
            <a:ext cx="614366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latin typeface="Calibri" pitchFamily="34" charset="0"/>
              </a:rPr>
              <a:t>第</a:t>
            </a:r>
            <a:r>
              <a:rPr lang="en-US" altLang="zh-CN" sz="4800" dirty="0" smtClean="0">
                <a:latin typeface="Calibri" pitchFamily="34" charset="0"/>
              </a:rPr>
              <a:t>4</a:t>
            </a:r>
            <a:r>
              <a:rPr lang="zh-CN" altLang="en-US" sz="4800" dirty="0" smtClean="0">
                <a:latin typeface="Calibri" pitchFamily="34" charset="0"/>
              </a:rPr>
              <a:t>单</a:t>
            </a:r>
            <a:r>
              <a:rPr lang="zh-CN" altLang="en-US" sz="4800" dirty="0">
                <a:latin typeface="Calibri" pitchFamily="34" charset="0"/>
              </a:rPr>
              <a:t>元   </a:t>
            </a:r>
            <a:r>
              <a:rPr lang="zh-CN" altLang="en-US" sz="4800" dirty="0" smtClean="0">
                <a:latin typeface="Calibri" pitchFamily="34" charset="0"/>
              </a:rPr>
              <a:t>   比    例</a:t>
            </a:r>
            <a:endParaRPr lang="zh-CN" altLang="en-US" sz="4800" dirty="0">
              <a:latin typeface="Calibri" pitchFamily="34" charset="0"/>
            </a:endParaRPr>
          </a:p>
        </p:txBody>
      </p:sp>
      <p:sp>
        <p:nvSpPr>
          <p:cNvPr id="3079" name="Text Box 3"/>
          <p:cNvSpPr txBox="1">
            <a:spLocks noChangeArrowheads="1"/>
          </p:cNvSpPr>
          <p:nvPr/>
        </p:nvSpPr>
        <p:spPr bwMode="auto">
          <a:xfrm>
            <a:off x="1185863" y="385763"/>
            <a:ext cx="54737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六年</a:t>
            </a: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级数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学</a:t>
            </a:r>
            <a:r>
              <a:rPr lang="en-US" altLang="zh-CN" dirty="0" smtClean="0">
                <a:solidFill>
                  <a:schemeClr val="tx1"/>
                </a:solidFill>
                <a:latin typeface="新宋体"/>
                <a:ea typeface="新宋体"/>
              </a:rPr>
              <a:t>·</a:t>
            </a:r>
            <a:r>
              <a:rPr lang="zh-CN" altLang="en-US" smtClean="0">
                <a:solidFill>
                  <a:schemeClr val="tx1"/>
                </a:solidFill>
                <a:latin typeface="新宋体"/>
                <a:ea typeface="新宋体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8596" y="2714620"/>
            <a:ext cx="76796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ea"/>
                <a:ea typeface="+mj-ea"/>
              </a:rPr>
              <a:t>1</a:t>
            </a:r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+mj-ea"/>
                <a:ea typeface="+mj-ea"/>
              </a:rPr>
              <a:t>  比例的意义和基本性质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+mj-ea"/>
              <a:ea typeface="+mj-ea"/>
            </a:endParaRPr>
          </a:p>
        </p:txBody>
      </p: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2571736" y="4929198"/>
            <a:ext cx="2159001" cy="1009650"/>
            <a:chOff x="340" y="3022"/>
            <a:chExt cx="1360" cy="636"/>
          </a:xfrm>
        </p:grpSpPr>
        <p:sp>
          <p:nvSpPr>
            <p:cNvPr id="16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7" name="Rectangle 18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学习新知</a:t>
              </a:r>
            </a:p>
          </p:txBody>
        </p:sp>
      </p:grpSp>
      <p:grpSp>
        <p:nvGrpSpPr>
          <p:cNvPr id="18" name="Group 43"/>
          <p:cNvGrpSpPr>
            <a:grpSpLocks/>
          </p:cNvGrpSpPr>
          <p:nvPr/>
        </p:nvGrpSpPr>
        <p:grpSpPr bwMode="auto">
          <a:xfrm>
            <a:off x="4857752" y="4919680"/>
            <a:ext cx="2160587" cy="1009650"/>
            <a:chOff x="2018" y="2976"/>
            <a:chExt cx="1361" cy="636"/>
          </a:xfrm>
        </p:grpSpPr>
        <p:sp>
          <p:nvSpPr>
            <p:cNvPr id="19" name="Oval 30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0" name="Rectangle 31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随堂练习</a:t>
              </a:r>
            </a:p>
          </p:txBody>
        </p:sp>
      </p:grpSp>
      <p:grpSp>
        <p:nvGrpSpPr>
          <p:cNvPr id="21" name="Group 44"/>
          <p:cNvGrpSpPr>
            <a:grpSpLocks/>
          </p:cNvGrpSpPr>
          <p:nvPr/>
        </p:nvGrpSpPr>
        <p:grpSpPr bwMode="auto">
          <a:xfrm>
            <a:off x="7072330" y="4919680"/>
            <a:ext cx="2232025" cy="1009650"/>
            <a:chOff x="3696" y="2976"/>
            <a:chExt cx="1406" cy="636"/>
          </a:xfrm>
        </p:grpSpPr>
        <p:sp>
          <p:nvSpPr>
            <p:cNvPr id="22" name="Oval 32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696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3" name="Rectangle 3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32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作业设计</a:t>
              </a:r>
            </a:p>
          </p:txBody>
        </p:sp>
      </p:grpSp>
      <p:grpSp>
        <p:nvGrpSpPr>
          <p:cNvPr id="24" name="Group 42"/>
          <p:cNvGrpSpPr>
            <a:grpSpLocks/>
          </p:cNvGrpSpPr>
          <p:nvPr/>
        </p:nvGrpSpPr>
        <p:grpSpPr bwMode="auto">
          <a:xfrm>
            <a:off x="357158" y="4929198"/>
            <a:ext cx="2159000" cy="1009650"/>
            <a:chOff x="340" y="3022"/>
            <a:chExt cx="1360" cy="636"/>
          </a:xfrm>
        </p:grpSpPr>
        <p:sp>
          <p:nvSpPr>
            <p:cNvPr id="25" name="Oval 23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6" name="Rectangle 18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57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复习准备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2214546" y="3857628"/>
            <a:ext cx="41008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第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课时  比例的意义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-71438" y="428604"/>
            <a:ext cx="9215470" cy="1175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40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页“做一做”第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charset="-122"/>
                <a:ea typeface="宋体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用图中的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个数据可以组成多少个比例？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25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26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15" name="Picture 33" descr="77副本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43570" y="1522670"/>
            <a:ext cx="3500430" cy="3042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>
          <a:xfrm>
            <a:off x="214282" y="1714488"/>
            <a:ext cx="535785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可以组成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个比例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3∶1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5=4∶2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3∶4=1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5∶2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5∶3=2∶4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4∶3=2∶1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2∶1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5=4∶3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2∶4=1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5∶3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5∶2=3∶4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4∶2=3∶1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6372225" y="333375"/>
            <a:ext cx="2411413" cy="1008063"/>
            <a:chOff x="0" y="0"/>
            <a:chExt cx="1633" cy="635"/>
          </a:xfrm>
        </p:grpSpPr>
        <p:pic>
          <p:nvPicPr>
            <p:cNvPr id="18447" name="Picture 3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>
                  <a:ea typeface="黑体" pitchFamily="49" charset="-122"/>
                </a:rPr>
                <a:t>作业设计</a:t>
              </a:r>
            </a:p>
          </p:txBody>
        </p:sp>
      </p:grpSp>
      <p:grpSp>
        <p:nvGrpSpPr>
          <p:cNvPr id="18435" name="Group 17"/>
          <p:cNvGrpSpPr>
            <a:grpSpLocks/>
          </p:cNvGrpSpPr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18445" name="AutoShape 13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8446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18436" name="Group 18"/>
          <p:cNvGrpSpPr>
            <a:grpSpLocks/>
          </p:cNvGrpSpPr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18443" name="AutoShape 15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8444" name="Text Box 16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8438" name="Group 16"/>
          <p:cNvGrpSpPr>
            <a:grpSpLocks/>
          </p:cNvGrpSpPr>
          <p:nvPr/>
        </p:nvGrpSpPr>
        <p:grpSpPr bwMode="auto">
          <a:xfrm>
            <a:off x="6011863" y="5805488"/>
            <a:ext cx="1684337" cy="877887"/>
            <a:chOff x="2699" y="3612"/>
            <a:chExt cx="1061" cy="553"/>
          </a:xfrm>
        </p:grpSpPr>
        <p:pic>
          <p:nvPicPr>
            <p:cNvPr id="1843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18440" name="Text Box 18">
              <a:hlinkClick r:id="rId7" action="ppaction://hlinksldjump" highlightClick="1">
                <a:snd r:embed="rId8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0" name="Group 38"/>
          <p:cNvGrpSpPr>
            <a:grpSpLocks/>
          </p:cNvGrpSpPr>
          <p:nvPr/>
        </p:nvGrpSpPr>
        <p:grpSpPr bwMode="auto">
          <a:xfrm>
            <a:off x="3276600" y="188913"/>
            <a:ext cx="1584325" cy="579437"/>
            <a:chOff x="1066" y="2795"/>
            <a:chExt cx="998" cy="365"/>
          </a:xfrm>
        </p:grpSpPr>
        <p:sp>
          <p:nvSpPr>
            <p:cNvPr id="19485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997" cy="363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9486" name="Text Box 40"/>
            <p:cNvSpPr txBox="1">
              <a:spLocks noChangeArrowheads="1"/>
            </p:cNvSpPr>
            <p:nvPr/>
          </p:nvSpPr>
          <p:spPr bwMode="auto">
            <a:xfrm>
              <a:off x="1111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31" name="TextBox 9"/>
          <p:cNvSpPr txBox="1">
            <a:spLocks noChangeArrowheads="1"/>
          </p:cNvSpPr>
          <p:nvPr/>
        </p:nvSpPr>
        <p:spPr bwMode="auto">
          <a:xfrm>
            <a:off x="-71470" y="819677"/>
            <a:ext cx="9215470" cy="176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页练习八第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下面各表中相对应的两个量的比能否组成比例？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如果能，把组成的比例写出来。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0" name="Text Box 13"/>
          <p:cNvSpPr txBox="1">
            <a:spLocks noChangeArrowheads="1"/>
          </p:cNvSpPr>
          <p:nvPr/>
        </p:nvSpPr>
        <p:spPr bwMode="auto">
          <a:xfrm>
            <a:off x="1020790" y="3633782"/>
            <a:ext cx="3051143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不能组成比例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  <a:cs typeface="Arial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5256241" y="3357562"/>
            <a:ext cx="2519362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能组成比例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  <a:cs typeface="Arial" pitchFamily="34" charset="0"/>
            </a:endParaRPr>
          </a:p>
        </p:txBody>
      </p:sp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5256241" y="3840157"/>
            <a:ext cx="2590800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30:2</a:t>
            </a:r>
            <a:r>
              <a:rPr lang="zh-CN" altLang="en-US" sz="320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320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120</a:t>
            </a:r>
            <a:r>
              <a:rPr lang="en-US" altLang="zh-CN" sz="320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Arial" pitchFamily="34" charset="0"/>
              </a:rPr>
              <a:t>:8</a:t>
            </a:r>
          </a:p>
        </p:txBody>
      </p:sp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1020790" y="5345107"/>
            <a:ext cx="2908267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不能组成比例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  <a:cs typeface="Arial" pitchFamily="34" charset="0"/>
            </a:endParaRPr>
          </a:p>
        </p:txBody>
      </p:sp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5340378" y="5143512"/>
            <a:ext cx="2519363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能组成比例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  <a:cs typeface="Arial" pitchFamily="34" charset="0"/>
            </a:endParaRPr>
          </a:p>
        </p:txBody>
      </p:sp>
      <p:sp>
        <p:nvSpPr>
          <p:cNvPr id="19" name="Text Box 18"/>
          <p:cNvSpPr txBox="1">
            <a:spLocks noChangeArrowheads="1"/>
          </p:cNvSpPr>
          <p:nvPr/>
        </p:nvSpPr>
        <p:spPr bwMode="auto">
          <a:xfrm>
            <a:off x="5340378" y="5711820"/>
            <a:ext cx="2590800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100:5</a:t>
            </a:r>
            <a:r>
              <a:rPr lang="zh-CN" altLang="en-US" sz="320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320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200</a:t>
            </a:r>
            <a:r>
              <a:rPr lang="en-US" altLang="zh-CN" sz="320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Arial" pitchFamily="34" charset="0"/>
              </a:rPr>
              <a:t>:10</a:t>
            </a:r>
          </a:p>
        </p:txBody>
      </p:sp>
      <p:pic>
        <p:nvPicPr>
          <p:cNvPr id="20" name="Picture 21" descr="78副本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991" y="2649532"/>
            <a:ext cx="3489325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2" descr="79副本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9516" y="2643182"/>
            <a:ext cx="3694112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3" descr="80副本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4416" y="4333870"/>
            <a:ext cx="3527425" cy="77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4" descr="81副本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37141" y="4344982"/>
            <a:ext cx="3806825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6" name="组合 25"/>
          <p:cNvGrpSpPr/>
          <p:nvPr/>
        </p:nvGrpSpPr>
        <p:grpSpPr>
          <a:xfrm>
            <a:off x="842990" y="2714620"/>
            <a:ext cx="3489325" cy="642942"/>
            <a:chOff x="842990" y="2714620"/>
            <a:chExt cx="3489325" cy="642942"/>
          </a:xfrm>
        </p:grpSpPr>
        <p:cxnSp>
          <p:nvCxnSpPr>
            <p:cNvPr id="17" name="直接连接符 16"/>
            <p:cNvCxnSpPr/>
            <p:nvPr/>
          </p:nvCxnSpPr>
          <p:spPr>
            <a:xfrm rot="5400000">
              <a:off x="1750199" y="3036091"/>
              <a:ext cx="642942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rot="5400000">
              <a:off x="2893207" y="3036091"/>
              <a:ext cx="642942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>
              <a:stCxn id="20" idx="1"/>
              <a:endCxn id="20" idx="3"/>
            </p:cNvCxnSpPr>
            <p:nvPr/>
          </p:nvCxnSpPr>
          <p:spPr>
            <a:xfrm rot="10800000" flipH="1">
              <a:off x="842990" y="3022595"/>
              <a:ext cx="3489325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4929190" y="2714620"/>
            <a:ext cx="3489325" cy="642942"/>
            <a:chOff x="842990" y="2714620"/>
            <a:chExt cx="3489325" cy="642942"/>
          </a:xfrm>
        </p:grpSpPr>
        <p:cxnSp>
          <p:nvCxnSpPr>
            <p:cNvPr id="28" name="直接连接符 27"/>
            <p:cNvCxnSpPr/>
            <p:nvPr/>
          </p:nvCxnSpPr>
          <p:spPr>
            <a:xfrm rot="5400000">
              <a:off x="2093155" y="3036091"/>
              <a:ext cx="642942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rot="5400000">
              <a:off x="3093287" y="3036091"/>
              <a:ext cx="642942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rot="10800000" flipH="1">
              <a:off x="842990" y="3022595"/>
              <a:ext cx="3489325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857224" y="4429132"/>
            <a:ext cx="3489325" cy="642942"/>
            <a:chOff x="842990" y="2714620"/>
            <a:chExt cx="3489325" cy="642942"/>
          </a:xfrm>
        </p:grpSpPr>
        <p:cxnSp>
          <p:nvCxnSpPr>
            <p:cNvPr id="33" name="直接连接符 32"/>
            <p:cNvCxnSpPr/>
            <p:nvPr/>
          </p:nvCxnSpPr>
          <p:spPr>
            <a:xfrm rot="5400000">
              <a:off x="1807403" y="3036091"/>
              <a:ext cx="642942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rot="5400000">
              <a:off x="2950411" y="3036091"/>
              <a:ext cx="642942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rot="10800000" flipH="1">
              <a:off x="842990" y="3022595"/>
              <a:ext cx="3489325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4929190" y="4429132"/>
            <a:ext cx="3489325" cy="642942"/>
            <a:chOff x="842990" y="2714620"/>
            <a:chExt cx="3489325" cy="642942"/>
          </a:xfrm>
        </p:grpSpPr>
        <p:cxnSp>
          <p:nvCxnSpPr>
            <p:cNvPr id="37" name="直接连接符 36"/>
            <p:cNvCxnSpPr/>
            <p:nvPr/>
          </p:nvCxnSpPr>
          <p:spPr>
            <a:xfrm rot="5400000">
              <a:off x="2164593" y="3036091"/>
              <a:ext cx="642942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rot="5400000">
              <a:off x="3236162" y="3036091"/>
              <a:ext cx="642942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rot="10800000" flipH="1">
              <a:off x="842990" y="3022595"/>
              <a:ext cx="3489325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9"/>
          <p:cNvSpPr txBox="1">
            <a:spLocks noChangeArrowheads="1"/>
          </p:cNvSpPr>
          <p:nvPr/>
        </p:nvSpPr>
        <p:spPr bwMode="auto">
          <a:xfrm>
            <a:off x="-71470" y="494394"/>
            <a:ext cx="957269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页练习八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</a:rPr>
              <a:t>2.</a:t>
            </a: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哪组中的四个数可以组成比例？把组成的比例写出来。</a:t>
            </a:r>
            <a:endParaRPr lang="zh-CN" altLang="en-US" sz="2800" dirty="0">
              <a:solidFill>
                <a:schemeClr val="tx1"/>
              </a:solidFill>
              <a:latin typeface="宋体" charset="-122"/>
              <a:ea typeface="宋体" charset="-122"/>
            </a:endParaRPr>
          </a:p>
        </p:txBody>
      </p:sp>
      <p:graphicFrame>
        <p:nvGraphicFramePr>
          <p:cNvPr id="26627" name="Object 3"/>
          <p:cNvGraphicFramePr>
            <a:graphicFrameLocks noChangeAspect="1"/>
          </p:cNvGraphicFramePr>
          <p:nvPr/>
        </p:nvGraphicFramePr>
        <p:xfrm>
          <a:off x="2500298" y="1643050"/>
          <a:ext cx="2538412" cy="625475"/>
        </p:xfrm>
        <a:graphic>
          <a:graphicData uri="http://schemas.openxmlformats.org/presentationml/2006/ole">
            <p:oleObj spid="_x0000_s26627" name="Equation" r:id="rId3" imgW="876240" imgH="215640" progId="">
              <p:embed/>
            </p:oleObj>
          </a:graphicData>
        </a:graphic>
      </p:graphicFrame>
      <p:sp>
        <p:nvSpPr>
          <p:cNvPr id="14" name="矩形 13"/>
          <p:cNvSpPr/>
          <p:nvPr/>
        </p:nvSpPr>
        <p:spPr>
          <a:xfrm>
            <a:off x="1643042" y="2357430"/>
            <a:ext cx="535785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能组成比例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组成的比例为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：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4∶12=5∶15     4∶5=12∶15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12∶4=15∶5    12∶15=4∶5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5∶15=4∶12    15∶12=5∶4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15∶5=12∶4    5∶4=15∶12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5" name="Object 3"/>
          <p:cNvGraphicFramePr>
            <a:graphicFrameLocks noChangeAspect="1"/>
          </p:cNvGraphicFramePr>
          <p:nvPr/>
        </p:nvGraphicFramePr>
        <p:xfrm>
          <a:off x="857224" y="642918"/>
          <a:ext cx="2243137" cy="625475"/>
        </p:xfrm>
        <a:graphic>
          <a:graphicData uri="http://schemas.openxmlformats.org/presentationml/2006/ole">
            <p:oleObj spid="_x0000_s64515" name="Equation" r:id="rId3" imgW="774360" imgH="215640" progId="">
              <p:embed/>
            </p:oleObj>
          </a:graphicData>
        </a:graphic>
      </p:graphicFrame>
      <p:graphicFrame>
        <p:nvGraphicFramePr>
          <p:cNvPr id="64516" name="Object 4"/>
          <p:cNvGraphicFramePr>
            <a:graphicFrameLocks noChangeAspect="1"/>
          </p:cNvGraphicFramePr>
          <p:nvPr/>
        </p:nvGraphicFramePr>
        <p:xfrm>
          <a:off x="4929190" y="571480"/>
          <a:ext cx="2830512" cy="625475"/>
        </p:xfrm>
        <a:graphic>
          <a:graphicData uri="http://schemas.openxmlformats.org/presentationml/2006/ole">
            <p:oleObj spid="_x0000_s64516" name="Equation" r:id="rId4" imgW="977760" imgH="215640" progId="">
              <p:embed/>
            </p:oleObj>
          </a:graphicData>
        </a:graphic>
      </p:graphicFrame>
      <p:graphicFrame>
        <p:nvGraphicFramePr>
          <p:cNvPr id="64517" name="Object 5"/>
          <p:cNvGraphicFramePr>
            <a:graphicFrameLocks noChangeAspect="1"/>
          </p:cNvGraphicFramePr>
          <p:nvPr/>
        </p:nvGraphicFramePr>
        <p:xfrm>
          <a:off x="814380" y="2000240"/>
          <a:ext cx="2757488" cy="1141413"/>
        </p:xfrm>
        <a:graphic>
          <a:graphicData uri="http://schemas.openxmlformats.org/presentationml/2006/ole">
            <p:oleObj spid="_x0000_s64517" name="Equation" r:id="rId5" imgW="952200" imgH="393480" progId="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928662" y="1357298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不能组成比例。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29529" y="1357298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不能组成比例。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29058" y="3096971"/>
            <a:ext cx="2928958" cy="76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组成的比例为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：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64518" name="Object 6"/>
          <p:cNvGraphicFramePr>
            <a:graphicFrameLocks noChangeAspect="1"/>
          </p:cNvGraphicFramePr>
          <p:nvPr/>
        </p:nvGraphicFramePr>
        <p:xfrm>
          <a:off x="214296" y="3857628"/>
          <a:ext cx="2000264" cy="1000132"/>
        </p:xfrm>
        <a:graphic>
          <a:graphicData uri="http://schemas.openxmlformats.org/presentationml/2006/ole">
            <p:oleObj spid="_x0000_s64518" name="Equation" r:id="rId6" imgW="761760" imgH="393480" progId="">
              <p:embed/>
            </p:oleObj>
          </a:graphicData>
        </a:graphic>
      </p:graphicFrame>
      <p:graphicFrame>
        <p:nvGraphicFramePr>
          <p:cNvPr id="64519" name="Object 7"/>
          <p:cNvGraphicFramePr>
            <a:graphicFrameLocks noChangeAspect="1"/>
          </p:cNvGraphicFramePr>
          <p:nvPr/>
        </p:nvGraphicFramePr>
        <p:xfrm>
          <a:off x="2500312" y="3929073"/>
          <a:ext cx="2000250" cy="1000125"/>
        </p:xfrm>
        <a:graphic>
          <a:graphicData uri="http://schemas.openxmlformats.org/presentationml/2006/ole">
            <p:oleObj spid="_x0000_s64519" name="Equation" r:id="rId7" imgW="761760" imgH="393480" progId="">
              <p:embed/>
            </p:oleObj>
          </a:graphicData>
        </a:graphic>
      </p:graphicFrame>
      <p:graphicFrame>
        <p:nvGraphicFramePr>
          <p:cNvPr id="64520" name="Object 8"/>
          <p:cNvGraphicFramePr>
            <a:graphicFrameLocks noChangeAspect="1"/>
          </p:cNvGraphicFramePr>
          <p:nvPr/>
        </p:nvGraphicFramePr>
        <p:xfrm>
          <a:off x="4714890" y="3929066"/>
          <a:ext cx="2000250" cy="1000125"/>
        </p:xfrm>
        <a:graphic>
          <a:graphicData uri="http://schemas.openxmlformats.org/presentationml/2006/ole">
            <p:oleObj spid="_x0000_s64520" name="Equation" r:id="rId8" imgW="761760" imgH="393480" progId="">
              <p:embed/>
            </p:oleObj>
          </a:graphicData>
        </a:graphic>
      </p:graphicFrame>
      <p:sp>
        <p:nvSpPr>
          <p:cNvPr id="12" name="矩形 11"/>
          <p:cNvSpPr/>
          <p:nvPr/>
        </p:nvSpPr>
        <p:spPr>
          <a:xfrm>
            <a:off x="1142976" y="3071810"/>
            <a:ext cx="2928958" cy="76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能组成比例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64521" name="Object 9"/>
          <p:cNvGraphicFramePr>
            <a:graphicFrameLocks noChangeAspect="1"/>
          </p:cNvGraphicFramePr>
          <p:nvPr/>
        </p:nvGraphicFramePr>
        <p:xfrm>
          <a:off x="6929468" y="3929066"/>
          <a:ext cx="2000250" cy="1000125"/>
        </p:xfrm>
        <a:graphic>
          <a:graphicData uri="http://schemas.openxmlformats.org/presentationml/2006/ole">
            <p:oleObj spid="_x0000_s64521" name="Equation" r:id="rId9" imgW="761760" imgH="393480" progId="">
              <p:embed/>
            </p:oleObj>
          </a:graphicData>
        </a:graphic>
      </p:graphicFrame>
      <p:graphicFrame>
        <p:nvGraphicFramePr>
          <p:cNvPr id="64522" name="Object 10"/>
          <p:cNvGraphicFramePr>
            <a:graphicFrameLocks noChangeAspect="1"/>
          </p:cNvGraphicFramePr>
          <p:nvPr/>
        </p:nvGraphicFramePr>
        <p:xfrm>
          <a:off x="214282" y="5000636"/>
          <a:ext cx="2000250" cy="1000125"/>
        </p:xfrm>
        <a:graphic>
          <a:graphicData uri="http://schemas.openxmlformats.org/presentationml/2006/ole">
            <p:oleObj spid="_x0000_s64522" name="Equation" r:id="rId10" imgW="761760" imgH="393480" progId="">
              <p:embed/>
            </p:oleObj>
          </a:graphicData>
        </a:graphic>
      </p:graphicFrame>
      <p:graphicFrame>
        <p:nvGraphicFramePr>
          <p:cNvPr id="64523" name="Object 11"/>
          <p:cNvGraphicFramePr>
            <a:graphicFrameLocks noChangeAspect="1"/>
          </p:cNvGraphicFramePr>
          <p:nvPr/>
        </p:nvGraphicFramePr>
        <p:xfrm>
          <a:off x="2500282" y="5072074"/>
          <a:ext cx="2000250" cy="1000125"/>
        </p:xfrm>
        <a:graphic>
          <a:graphicData uri="http://schemas.openxmlformats.org/presentationml/2006/ole">
            <p:oleObj spid="_x0000_s64523" name="Equation" r:id="rId11" imgW="761760" imgH="393480" progId="">
              <p:embed/>
            </p:oleObj>
          </a:graphicData>
        </a:graphic>
      </p:graphicFrame>
      <p:graphicFrame>
        <p:nvGraphicFramePr>
          <p:cNvPr id="64524" name="Object 12"/>
          <p:cNvGraphicFramePr>
            <a:graphicFrameLocks noChangeAspect="1"/>
          </p:cNvGraphicFramePr>
          <p:nvPr/>
        </p:nvGraphicFramePr>
        <p:xfrm>
          <a:off x="4714844" y="5072074"/>
          <a:ext cx="2000250" cy="1000125"/>
        </p:xfrm>
        <a:graphic>
          <a:graphicData uri="http://schemas.openxmlformats.org/presentationml/2006/ole">
            <p:oleObj spid="_x0000_s64524" name="Equation" r:id="rId12" imgW="761760" imgH="393480" progId="">
              <p:embed/>
            </p:oleObj>
          </a:graphicData>
        </a:graphic>
      </p:graphicFrame>
      <p:graphicFrame>
        <p:nvGraphicFramePr>
          <p:cNvPr id="64525" name="Object 13"/>
          <p:cNvGraphicFramePr>
            <a:graphicFrameLocks noChangeAspect="1"/>
          </p:cNvGraphicFramePr>
          <p:nvPr/>
        </p:nvGraphicFramePr>
        <p:xfrm>
          <a:off x="6929407" y="5072074"/>
          <a:ext cx="2000250" cy="1000125"/>
        </p:xfrm>
        <a:graphic>
          <a:graphicData uri="http://schemas.openxmlformats.org/presentationml/2006/ole">
            <p:oleObj spid="_x0000_s64525" name="Equation" r:id="rId13" imgW="761760" imgH="39348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4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4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4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64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64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4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255892" y="620688"/>
            <a:ext cx="957269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页练习八第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3.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写出比值是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的两个比，并组成比例。</a:t>
            </a:r>
            <a:endParaRPr lang="zh-CN" altLang="en-US" sz="3200" dirty="0">
              <a:solidFill>
                <a:schemeClr val="tx1"/>
              </a:solidFill>
              <a:latin typeface="宋体" charset="-122"/>
              <a:ea typeface="宋体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57290" y="1857364"/>
            <a:ext cx="2433680" cy="29150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10∶2</a:t>
            </a: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15∶3</a:t>
            </a: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10∶2=15∶3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1" name="Picture 2" descr="C:\Users\Administrator\Desktop\QQ图片20160524104635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80" y="2214554"/>
            <a:ext cx="2876550" cy="2876550"/>
          </a:xfrm>
          <a:prstGeom prst="rect">
            <a:avLst/>
          </a:prstGeom>
          <a:noFill/>
        </p:spPr>
      </p:pic>
      <p:grpSp>
        <p:nvGrpSpPr>
          <p:cNvPr id="12" name="Group 12"/>
          <p:cNvGrpSpPr>
            <a:grpSpLocks/>
          </p:cNvGrpSpPr>
          <p:nvPr/>
        </p:nvGrpSpPr>
        <p:grpSpPr bwMode="auto">
          <a:xfrm>
            <a:off x="5292725" y="6249988"/>
            <a:ext cx="2376488" cy="563562"/>
            <a:chOff x="1474" y="3765"/>
            <a:chExt cx="952" cy="355"/>
          </a:xfrm>
        </p:grpSpPr>
        <p:sp>
          <p:nvSpPr>
            <p:cNvPr id="13" name="AutoShape 13">
              <a:hlinkClick r:id="rId3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4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>
            <a:grpSpLocks/>
          </p:cNvGrpSpPr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22537" name="Group 2"/>
            <p:cNvGrpSpPr>
              <a:grpSpLocks/>
            </p:cNvGrpSpPr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2547" name="未知"/>
              <p:cNvSpPr>
                <a:spLocks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04"/>
                  <a:gd name="T13" fmla="*/ 0 h 288"/>
                  <a:gd name="T14" fmla="*/ 1104 w 1104"/>
                  <a:gd name="T15" fmla="*/ 288 h 28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8" name="未知"/>
              <p:cNvSpPr>
                <a:spLocks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20"/>
                  <a:gd name="T16" fmla="*/ 0 h 1008"/>
                  <a:gd name="T17" fmla="*/ 1920 w 1920"/>
                  <a:gd name="T18" fmla="*/ 1008 h 10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9" name="未知"/>
              <p:cNvSpPr>
                <a:spLocks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"/>
                  <a:gd name="T16" fmla="*/ 0 h 432"/>
                  <a:gd name="T17" fmla="*/ 2160 w 2160"/>
                  <a:gd name="T18" fmla="*/ 432 h 4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0" name="未知"/>
              <p:cNvSpPr>
                <a:spLocks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0"/>
                  <a:gd name="T16" fmla="*/ 0 h 600"/>
                  <a:gd name="T17" fmla="*/ 1860 w 1860"/>
                  <a:gd name="T18" fmla="*/ 600 h 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1" name="未知"/>
              <p:cNvSpPr>
                <a:spLocks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44"/>
                  <a:gd name="T16" fmla="*/ 0 h 192"/>
                  <a:gd name="T17" fmla="*/ 2244 w 2244"/>
                  <a:gd name="T18" fmla="*/ 192 h 1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2" name="未知"/>
              <p:cNvSpPr>
                <a:spLocks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72"/>
                  <a:gd name="T16" fmla="*/ 0 h 480"/>
                  <a:gd name="T17" fmla="*/ 1872 w 1872"/>
                  <a:gd name="T18" fmla="*/ 480 h 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3" name="未知"/>
              <p:cNvSpPr>
                <a:spLocks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8"/>
                  <a:gd name="T16" fmla="*/ 0 h 150"/>
                  <a:gd name="T17" fmla="*/ 2208 w 2208"/>
                  <a:gd name="T18" fmla="*/ 150 h 1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4" name="未知"/>
              <p:cNvSpPr>
                <a:spLocks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60"/>
                  <a:gd name="T46" fmla="*/ 0 h 1746"/>
                  <a:gd name="T47" fmla="*/ 960 w 960"/>
                  <a:gd name="T48" fmla="*/ 1746 h 174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 cmpd="sng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538" name="Group 11"/>
            <p:cNvGrpSpPr>
              <a:grpSpLocks/>
            </p:cNvGrpSpPr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2545" name="AutoShape 12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6" name="Text Box 13">
                <a:hlinkClick r:id="rId3" action="ppaction://hlinksldjump" highlightClick="1">
                  <a:snd r:embed="rId4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基础巩固</a:t>
                </a:r>
              </a:p>
            </p:txBody>
          </p:sp>
        </p:grpSp>
        <p:grpSp>
          <p:nvGrpSpPr>
            <p:cNvPr id="22539" name="Group 14"/>
            <p:cNvGrpSpPr>
              <a:grpSpLocks/>
            </p:cNvGrpSpPr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2543" name="AutoShape 15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4" name="Text Box 16">
                <a:hlinkClick r:id="rId5" action="ppaction://hlinksldjump" highlightClick="1">
                  <a:snd r:embed="rId4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提升培优</a:t>
                </a:r>
              </a:p>
            </p:txBody>
          </p:sp>
        </p:grpSp>
        <p:grpSp>
          <p:nvGrpSpPr>
            <p:cNvPr id="22540" name="Group 17"/>
            <p:cNvGrpSpPr>
              <a:grpSpLocks/>
            </p:cNvGrpSpPr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2541" name="AutoShape 18">
                <a:hlinkClick r:id="" action="ppaction://noaction">
                  <a:snd r:embed="rId4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2" name="Text Box 19">
                <a:hlinkClick r:id="rId6" action="ppaction://hlinksldjump" highlightClick="1">
                  <a:snd r:embed="rId4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楷体_GB2312" pitchFamily="49" charset="-122"/>
                    <a:ea typeface="楷体_GB2312" pitchFamily="49" charset="-122"/>
                  </a:rPr>
                  <a:t> 思维创新</a:t>
                </a:r>
              </a:p>
            </p:txBody>
          </p:sp>
        </p:grpSp>
      </p:grpSp>
      <p:grpSp>
        <p:nvGrpSpPr>
          <p:cNvPr id="22531" name="Group 23"/>
          <p:cNvGrpSpPr>
            <a:grpSpLocks/>
          </p:cNvGrpSpPr>
          <p:nvPr/>
        </p:nvGrpSpPr>
        <p:grpSpPr bwMode="auto">
          <a:xfrm>
            <a:off x="3708400" y="404813"/>
            <a:ext cx="1584325" cy="647700"/>
            <a:chOff x="3016" y="2750"/>
            <a:chExt cx="998" cy="408"/>
          </a:xfrm>
        </p:grpSpPr>
        <p:sp>
          <p:nvSpPr>
            <p:cNvPr id="22535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998" cy="408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2536" name="Text Box 25"/>
            <p:cNvSpPr txBox="1">
              <a:spLocks noChangeArrowheads="1"/>
            </p:cNvSpPr>
            <p:nvPr/>
          </p:nvSpPr>
          <p:spPr bwMode="auto">
            <a:xfrm>
              <a:off x="3061" y="275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22532" name="Group 29"/>
          <p:cNvGrpSpPr>
            <a:grpSpLocks/>
          </p:cNvGrpSpPr>
          <p:nvPr/>
        </p:nvGrpSpPr>
        <p:grpSpPr bwMode="auto">
          <a:xfrm>
            <a:off x="1258888" y="6021388"/>
            <a:ext cx="2519362" cy="519112"/>
            <a:chOff x="1474" y="3793"/>
            <a:chExt cx="952" cy="327"/>
          </a:xfrm>
        </p:grpSpPr>
        <p:sp>
          <p:nvSpPr>
            <p:cNvPr id="22533" name="AutoShape 30">
              <a:hlinkClick r:id="rId7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871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2534" name="Text Box 31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返回作业设计</a:t>
              </a:r>
              <a:endParaRPr lang="en-US" altLang="zh-CN" sz="2800" dirty="0">
                <a:solidFill>
                  <a:schemeClr val="tx1"/>
                </a:solidFill>
                <a:latin typeface="Calibri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7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23576" name="Rectangle 68"/>
          <p:cNvSpPr>
            <a:spLocks noChangeArrowheads="1"/>
          </p:cNvSpPr>
          <p:nvPr/>
        </p:nvSpPr>
        <p:spPr bwMode="auto">
          <a:xfrm>
            <a:off x="0" y="483944"/>
            <a:ext cx="388600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宋体" pitchFamily="2" charset="-122"/>
              </a:rPr>
              <a:t>1.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填空。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643570" y="1271458"/>
            <a:ext cx="9797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502" y="1044750"/>
            <a:ext cx="9072498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比值是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的两个比可以为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),(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),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这两个比组成比例是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406" y="2571744"/>
            <a:ext cx="9072594" cy="371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红星小学六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班有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35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人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个“三好学生”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六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班有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40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人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个“三好学生”。六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班和六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班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总人数的比是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)∶(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两个班三好学生的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人数的比是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)∶(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它们组成的比例是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(        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39939" name="Object 3"/>
          <p:cNvGraphicFramePr>
            <a:graphicFrameLocks noChangeAspect="1"/>
          </p:cNvGraphicFramePr>
          <p:nvPr/>
        </p:nvGraphicFramePr>
        <p:xfrm>
          <a:off x="1857356" y="985706"/>
          <a:ext cx="404813" cy="1143000"/>
        </p:xfrm>
        <a:graphic>
          <a:graphicData uri="http://schemas.openxmlformats.org/presentationml/2006/ole">
            <p:oleObj spid="_x0000_s39939" name="Equation" r:id="rId4" imgW="139680" imgH="393480" progId="">
              <p:embed/>
            </p:oleObj>
          </a:graphicData>
        </a:graphic>
      </p:graphicFrame>
      <p:sp>
        <p:nvSpPr>
          <p:cNvPr id="16" name="矩形 15"/>
          <p:cNvSpPr/>
          <p:nvPr/>
        </p:nvSpPr>
        <p:spPr>
          <a:xfrm>
            <a:off x="7257536" y="1271458"/>
            <a:ext cx="11721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59573" y="1985838"/>
            <a:ext cx="22413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3∶5=9∶15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288233" y="4272985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716993" y="4286256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980528" y="4987365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429124" y="5000636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28662" y="5643578"/>
            <a:ext cx="24336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40=7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3" name="Group 8"/>
          <p:cNvGrpSpPr>
            <a:grpSpLocks/>
          </p:cNvGrpSpPr>
          <p:nvPr/>
        </p:nvGrpSpPr>
        <p:grpSpPr bwMode="auto">
          <a:xfrm>
            <a:off x="5508625" y="6165850"/>
            <a:ext cx="1943100" cy="519113"/>
            <a:chOff x="1474" y="3765"/>
            <a:chExt cx="952" cy="327"/>
          </a:xfrm>
        </p:grpSpPr>
        <p:sp>
          <p:nvSpPr>
            <p:cNvPr id="24" name="AutoShape 9">
              <a:hlinkClick r:id="rId5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5" name="Text Box 10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65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2</a:t>
              </a: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6" grpId="0"/>
      <p:bldP spid="27" grpId="0"/>
      <p:bldP spid="9" grpId="0"/>
      <p:bldP spid="10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5" name="Rectangle 22"/>
          <p:cNvSpPr>
            <a:spLocks noChangeArrowheads="1"/>
          </p:cNvSpPr>
          <p:nvPr/>
        </p:nvSpPr>
        <p:spPr bwMode="auto">
          <a:xfrm>
            <a:off x="0" y="642918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zh-CN" sz="3200" dirty="0" smtClean="0">
                <a:solidFill>
                  <a:schemeClr val="tx1"/>
                </a:solidFill>
              </a:rPr>
              <a:t>判断下面各组中的两个比能</a:t>
            </a:r>
            <a:endParaRPr lang="en-US" altLang="zh-CN" sz="3200" dirty="0" smtClean="0">
              <a:solidFill>
                <a:schemeClr val="tx1"/>
              </a:solidFill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</a:rPr>
              <a:t>否组成比例。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26654" name="Group 28"/>
          <p:cNvGrpSpPr>
            <a:grpSpLocks/>
          </p:cNvGrpSpPr>
          <p:nvPr/>
        </p:nvGrpSpPr>
        <p:grpSpPr bwMode="auto">
          <a:xfrm>
            <a:off x="7667625" y="115888"/>
            <a:ext cx="1295400" cy="1292225"/>
            <a:chOff x="4944" y="210"/>
            <a:chExt cx="816" cy="814"/>
          </a:xfrm>
        </p:grpSpPr>
        <p:pic>
          <p:nvPicPr>
            <p:cNvPr id="26655" name="Picture 8" descr="Pink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6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宋体"/>
                  <a:ea typeface="宋体"/>
                </a:rPr>
                <a:t>提升培优</a:t>
              </a:r>
            </a:p>
          </p:txBody>
        </p:sp>
      </p:grpSp>
      <p:graphicFrame>
        <p:nvGraphicFramePr>
          <p:cNvPr id="60417" name="Object 1"/>
          <p:cNvGraphicFramePr>
            <a:graphicFrameLocks noChangeAspect="1"/>
          </p:cNvGraphicFramePr>
          <p:nvPr/>
        </p:nvGraphicFramePr>
        <p:xfrm>
          <a:off x="642910" y="2073274"/>
          <a:ext cx="2390775" cy="625475"/>
        </p:xfrm>
        <a:graphic>
          <a:graphicData uri="http://schemas.openxmlformats.org/presentationml/2006/ole">
            <p:oleObj spid="_x0000_s60417" name="Equation" r:id="rId4" imgW="825480" imgH="215640" progId="">
              <p:embed/>
            </p:oleObj>
          </a:graphicData>
        </a:graphic>
      </p:graphicFrame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4665663" y="1787522"/>
          <a:ext cx="2425700" cy="1141412"/>
        </p:xfrm>
        <a:graphic>
          <a:graphicData uri="http://schemas.openxmlformats.org/presentationml/2006/ole">
            <p:oleObj spid="_x0000_s60418" name="Equation" r:id="rId5" imgW="838080" imgH="393480" progId="">
              <p:embed/>
            </p:oleObj>
          </a:graphicData>
        </a:graphic>
      </p:graphicFrame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4714876" y="3143248"/>
            <a:ext cx="3051143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不能组成比例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  <a:cs typeface="Arial" pitchFamily="34" charset="0"/>
            </a:endParaRPr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785786" y="3071810"/>
            <a:ext cx="2519362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能组成比例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  <a:cs typeface="Arial" pitchFamily="34" charset="0"/>
            </a:endParaRPr>
          </a:p>
        </p:txBody>
      </p:sp>
      <p:grpSp>
        <p:nvGrpSpPr>
          <p:cNvPr id="18" name="Group 8"/>
          <p:cNvGrpSpPr>
            <a:grpSpLocks/>
          </p:cNvGrpSpPr>
          <p:nvPr/>
        </p:nvGrpSpPr>
        <p:grpSpPr bwMode="auto">
          <a:xfrm>
            <a:off x="5508625" y="6165850"/>
            <a:ext cx="1943100" cy="519113"/>
            <a:chOff x="1474" y="3765"/>
            <a:chExt cx="952" cy="327"/>
          </a:xfrm>
        </p:grpSpPr>
        <p:sp>
          <p:nvSpPr>
            <p:cNvPr id="26" name="AutoShape 9">
              <a:hlinkClick r:id="rId6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7" name="Text Box 10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65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2</a:t>
              </a:r>
            </a:p>
          </p:txBody>
        </p:sp>
      </p:grp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0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5" grpId="0"/>
      <p:bldP spid="16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5" name="Group 14"/>
          <p:cNvGrpSpPr>
            <a:grpSpLocks/>
          </p:cNvGrpSpPr>
          <p:nvPr/>
        </p:nvGrpSpPr>
        <p:grpSpPr bwMode="auto">
          <a:xfrm>
            <a:off x="7743825" y="0"/>
            <a:ext cx="1292225" cy="1292225"/>
            <a:chOff x="4946" y="164"/>
            <a:chExt cx="814" cy="814"/>
          </a:xfrm>
        </p:grpSpPr>
        <p:pic>
          <p:nvPicPr>
            <p:cNvPr id="30728" name="Picture 6" descr="Blue-Green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9" name="WordArt 13"/>
            <p:cNvSpPr>
              <a:spLocks noChangeArrowheads="1" noChangeShapeType="1"/>
            </p:cNvSpPr>
            <p:nvPr/>
          </p:nvSpPr>
          <p:spPr bwMode="auto">
            <a:xfrm>
              <a:off x="4989" y="464"/>
              <a:ext cx="70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3399"/>
                    </a:solidFill>
                    <a:round/>
                    <a:headEnd/>
                    <a:tailEnd/>
                  </a:ln>
                  <a:solidFill>
                    <a:srgbClr val="FF3399"/>
                  </a:solidFill>
                  <a:latin typeface="宋体"/>
                  <a:ea typeface="宋体"/>
                </a:rPr>
                <a:t>思维创新</a:t>
              </a:r>
            </a:p>
          </p:txBody>
        </p:sp>
      </p:grpSp>
      <p:sp>
        <p:nvSpPr>
          <p:cNvPr id="12" name="Rectangle 22"/>
          <p:cNvSpPr>
            <a:spLocks noChangeArrowheads="1"/>
          </p:cNvSpPr>
          <p:nvPr/>
        </p:nvSpPr>
        <p:spPr bwMode="auto">
          <a:xfrm>
            <a:off x="181668" y="1055638"/>
            <a:ext cx="928687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（难点题）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判断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21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98∶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π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和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12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56∶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π</a:t>
            </a:r>
          </a:p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是否能组成比例。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11" name="Group 8"/>
          <p:cNvGrpSpPr>
            <a:grpSpLocks/>
          </p:cNvGrpSpPr>
          <p:nvPr/>
        </p:nvGrpSpPr>
        <p:grpSpPr bwMode="auto">
          <a:xfrm>
            <a:off x="5292725" y="6149975"/>
            <a:ext cx="1943100" cy="519113"/>
            <a:chOff x="1474" y="3793"/>
            <a:chExt cx="952" cy="327"/>
          </a:xfrm>
        </p:grpSpPr>
        <p:sp>
          <p:nvSpPr>
            <p:cNvPr id="13" name="AutoShape 9">
              <a:hlinkClick r:id="rId4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4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2</a:t>
              </a:r>
            </a:p>
          </p:txBody>
        </p:sp>
      </p:grpSp>
      <p:pic>
        <p:nvPicPr>
          <p:cNvPr id="15" name="Picture 2" descr="C:\Users\Administrator\Desktop\QQ图片20160524104635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7858" y="2568674"/>
            <a:ext cx="2876550" cy="2876550"/>
          </a:xfrm>
          <a:prstGeom prst="rect">
            <a:avLst/>
          </a:prstGeom>
          <a:noFill/>
        </p:spPr>
      </p:pic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1357290" y="3071810"/>
            <a:ext cx="3051143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不能组成比例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8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复 习 准 备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grpSp>
        <p:nvGrpSpPr>
          <p:cNvPr id="13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14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22" name="Text Box 18">
              <a:hlinkClick r:id="rId5" action="ppaction://hlinksldjump" highlightClick="1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1406" y="1000109"/>
            <a:ext cx="9072626" cy="2456057"/>
            <a:chOff x="71406" y="642919"/>
            <a:chExt cx="9072626" cy="2456057"/>
          </a:xfrm>
        </p:grpSpPr>
        <p:sp>
          <p:nvSpPr>
            <p:cNvPr id="34" name="圆角矩形 33"/>
            <p:cNvSpPr/>
            <p:nvPr/>
          </p:nvSpPr>
          <p:spPr>
            <a:xfrm>
              <a:off x="71406" y="714356"/>
              <a:ext cx="8929718" cy="1079308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28"/>
            <p:cNvSpPr>
              <a:spLocks noChangeArrowheads="1"/>
            </p:cNvSpPr>
            <p:nvPr/>
          </p:nvSpPr>
          <p:spPr bwMode="auto">
            <a:xfrm>
              <a:off x="214314" y="642919"/>
              <a:ext cx="8929718" cy="24560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  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求比值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完成后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说说求比值的方法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这三个比值是什么关系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?</a:t>
              </a:r>
              <a:endParaRPr lang="zh-CN" altLang="zh-CN" sz="3200" dirty="0" smtClean="0">
                <a:solidFill>
                  <a:schemeClr val="tx1"/>
                </a:solidFill>
                <a:latin typeface="+mj-ea"/>
                <a:ea typeface="+mj-ea"/>
              </a:endParaRPr>
            </a:p>
            <a:p>
              <a:pPr>
                <a:lnSpc>
                  <a:spcPct val="120000"/>
                </a:lnSpc>
              </a:pPr>
              <a:endParaRPr lang="zh-CN" altLang="en-US" sz="3200" dirty="0" smtClean="0">
                <a:solidFill>
                  <a:schemeClr val="tx1"/>
                </a:solidFill>
                <a:latin typeface="+mj-ea"/>
                <a:ea typeface="+mj-ea"/>
              </a:endParaRPr>
            </a:p>
            <a:p>
              <a:pPr>
                <a:lnSpc>
                  <a:spcPct val="120000"/>
                </a:lnSpc>
              </a:pP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714348" y="2629911"/>
            <a:ext cx="72058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18∶12</a:t>
            </a:r>
            <a:r>
              <a:rPr lang="zh-CN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　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  27∶18</a:t>
            </a:r>
            <a:r>
              <a:rPr lang="zh-CN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4∶1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6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aphicFrame>
        <p:nvGraphicFramePr>
          <p:cNvPr id="4097" name="Object 1"/>
          <p:cNvGraphicFramePr>
            <a:graphicFrameLocks noChangeAspect="1"/>
          </p:cNvGraphicFramePr>
          <p:nvPr/>
        </p:nvGraphicFramePr>
        <p:xfrm>
          <a:off x="2227251" y="2357430"/>
          <a:ext cx="773113" cy="1143000"/>
        </p:xfrm>
        <a:graphic>
          <a:graphicData uri="http://schemas.openxmlformats.org/presentationml/2006/ole">
            <p:oleObj spid="_x0000_s4097" name="Equation" r:id="rId7" imgW="266400" imgH="393480" progId="">
              <p:embed/>
            </p:oleObj>
          </a:graphicData>
        </a:graphic>
      </p:graphicFrame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5013334" y="2357430"/>
          <a:ext cx="773112" cy="1143000"/>
        </p:xfrm>
        <a:graphic>
          <a:graphicData uri="http://schemas.openxmlformats.org/presentationml/2006/ole">
            <p:oleObj spid="_x0000_s4098" name="Equation" r:id="rId8" imgW="266400" imgH="393480" progId="">
              <p:embed/>
            </p:oleObj>
          </a:graphicData>
        </a:graphic>
      </p:graphicFrame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7929586" y="2357430"/>
          <a:ext cx="773113" cy="1143000"/>
        </p:xfrm>
        <a:graphic>
          <a:graphicData uri="http://schemas.openxmlformats.org/presentationml/2006/ole">
            <p:oleObj spid="_x0000_s4099" name="Equation" r:id="rId9" imgW="266400" imgH="393480" progId="">
              <p:embed/>
            </p:oleObj>
          </a:graphicData>
        </a:graphic>
      </p:graphicFrame>
      <p:grpSp>
        <p:nvGrpSpPr>
          <p:cNvPr id="39" name="组合 38"/>
          <p:cNvGrpSpPr/>
          <p:nvPr/>
        </p:nvGrpSpPr>
        <p:grpSpPr>
          <a:xfrm>
            <a:off x="1142976" y="3643314"/>
            <a:ext cx="6072230" cy="1714512"/>
            <a:chOff x="1142976" y="3643314"/>
            <a:chExt cx="6072230" cy="1714512"/>
          </a:xfrm>
        </p:grpSpPr>
        <p:sp>
          <p:nvSpPr>
            <p:cNvPr id="38" name="圆角矩形 37"/>
            <p:cNvSpPr/>
            <p:nvPr/>
          </p:nvSpPr>
          <p:spPr>
            <a:xfrm>
              <a:off x="1142976" y="3643314"/>
              <a:ext cx="6072230" cy="1714512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1285852" y="3643314"/>
              <a:ext cx="5857916" cy="14993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求比值的方法是用比的前项除以比的后项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这三个比值相等。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ChangeArrowheads="1"/>
          </p:cNvSpPr>
          <p:nvPr/>
        </p:nvSpPr>
        <p:spPr bwMode="auto">
          <a:xfrm>
            <a:off x="0" y="60960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28600" algn="ctr" eaLnBrk="0" hangingPunct="0"/>
            <a:r>
              <a:rPr lang="zh-CN" altLang="en-US" sz="900" i="1">
                <a:solidFill>
                  <a:srgbClr val="000000"/>
                </a:solidFill>
                <a:latin typeface="NEU-BZ-S92"/>
                <a:cs typeface="Times New Roman" pitchFamily="18" charset="0"/>
              </a:rPr>
              <a:t>　　</a:t>
            </a:r>
            <a:endParaRPr lang="zh-CN" altLang="en-US" sz="2800">
              <a:latin typeface="Calibri" pitchFamily="34" charset="0"/>
            </a:endParaRPr>
          </a:p>
        </p:txBody>
      </p:sp>
      <p:grpSp>
        <p:nvGrpSpPr>
          <p:cNvPr id="31747" name="Group 16"/>
          <p:cNvGrpSpPr>
            <a:grpSpLocks/>
          </p:cNvGrpSpPr>
          <p:nvPr/>
        </p:nvGrpSpPr>
        <p:grpSpPr bwMode="auto">
          <a:xfrm>
            <a:off x="5867400" y="5980113"/>
            <a:ext cx="1684338" cy="877887"/>
            <a:chOff x="2699" y="3612"/>
            <a:chExt cx="1061" cy="553"/>
          </a:xfrm>
        </p:grpSpPr>
        <p:pic>
          <p:nvPicPr>
            <p:cNvPr id="3175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31751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692696"/>
            <a:ext cx="7145337" cy="5200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3174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463" y="620713"/>
            <a:ext cx="3760787" cy="11826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4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126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>
                  <a:ea typeface="黑体" pitchFamily="49" charset="-122"/>
                </a:rPr>
                <a:t>学 习 新 知</a:t>
              </a:r>
            </a:p>
          </p:txBody>
        </p:sp>
      </p:grpSp>
      <p:grpSp>
        <p:nvGrpSpPr>
          <p:cNvPr id="14" name="Group 32"/>
          <p:cNvGrpSpPr>
            <a:grpSpLocks/>
          </p:cNvGrpSpPr>
          <p:nvPr/>
        </p:nvGrpSpPr>
        <p:grpSpPr bwMode="auto">
          <a:xfrm>
            <a:off x="214096" y="4214815"/>
            <a:ext cx="6428812" cy="714374"/>
            <a:chOff x="838" y="3339"/>
            <a:chExt cx="3576" cy="450"/>
          </a:xfrm>
        </p:grpSpPr>
        <p:sp>
          <p:nvSpPr>
            <p:cNvPr id="15" name="AutoShape 27"/>
            <p:cNvSpPr>
              <a:spLocks noChangeArrowheads="1"/>
            </p:cNvSpPr>
            <p:nvPr/>
          </p:nvSpPr>
          <p:spPr bwMode="auto">
            <a:xfrm>
              <a:off x="838" y="3339"/>
              <a:ext cx="3576" cy="450"/>
            </a:xfrm>
            <a:prstGeom prst="wedgeRoundRectCallout">
              <a:avLst>
                <a:gd name="adj1" fmla="val 60171"/>
                <a:gd name="adj2" fmla="val 9227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Tx/>
                <a:buNone/>
              </a:pPr>
              <a:endParaRPr lang="en-US" altLang="zh-CN" sz="3200">
                <a:solidFill>
                  <a:srgbClr val="3399FF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pPr>
                <a:buFontTx/>
                <a:buNone/>
              </a:pPr>
              <a:endParaRPr lang="en-US" altLang="zh-CN" sz="3200" b="0">
                <a:solidFill>
                  <a:srgbClr val="3399FF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4" name="Rectangle 86"/>
            <p:cNvSpPr>
              <a:spLocks noChangeArrowheads="1"/>
            </p:cNvSpPr>
            <p:nvPr/>
          </p:nvSpPr>
          <p:spPr bwMode="auto">
            <a:xfrm>
              <a:off x="878" y="3339"/>
              <a:ext cx="3338" cy="4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FontTx/>
                <a:buNone/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我们都在哪些地方见过中国国旗？</a:t>
              </a:r>
            </a:p>
          </p:txBody>
        </p:sp>
      </p:grpSp>
      <p:pic>
        <p:nvPicPr>
          <p:cNvPr id="25" name="Picture 29" descr="6B老师形象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3643314"/>
            <a:ext cx="1945585" cy="2260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3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928670"/>
            <a:ext cx="3657600" cy="2438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0" y="1571612"/>
            <a:ext cx="9286908" cy="3211520"/>
            <a:chOff x="0" y="755646"/>
            <a:chExt cx="9286908" cy="3211520"/>
          </a:xfrm>
        </p:grpSpPr>
        <p:sp>
          <p:nvSpPr>
            <p:cNvPr id="8" name="矩形 5"/>
            <p:cNvSpPr>
              <a:spLocks noChangeArrowheads="1"/>
            </p:cNvSpPr>
            <p:nvPr/>
          </p:nvSpPr>
          <p:spPr bwMode="auto">
            <a:xfrm>
              <a:off x="5121265" y="3341690"/>
              <a:ext cx="523875" cy="203200"/>
            </a:xfrm>
            <a:prstGeom prst="rect">
              <a:avLst/>
            </a:prstGeom>
            <a:solidFill>
              <a:schemeClr val="bg1"/>
            </a:solidFill>
            <a:ln w="12700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>
                <a:buFontTx/>
                <a:buNone/>
              </a:pPr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9" name="矩形 2"/>
            <p:cNvSpPr>
              <a:spLocks noChangeArrowheads="1"/>
            </p:cNvSpPr>
            <p:nvPr/>
          </p:nvSpPr>
          <p:spPr bwMode="auto">
            <a:xfrm>
              <a:off x="0" y="3286124"/>
              <a:ext cx="3095625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lang="zh-CN" altLang="en-US" dirty="0">
                  <a:solidFill>
                    <a:schemeClr val="tx1"/>
                  </a:solidFill>
                  <a:latin typeface="+mj-ea"/>
                  <a:ea typeface="+mj-ea"/>
                </a:rPr>
                <a:t>国旗长</a:t>
              </a:r>
              <a:r>
                <a:rPr lang="en-US" altLang="zh-CN" dirty="0">
                  <a:solidFill>
                    <a:schemeClr val="tx1"/>
                  </a:solidFill>
                  <a:latin typeface="+mj-ea"/>
                  <a:ea typeface="+mj-ea"/>
                </a:rPr>
                <a:t>5m</a:t>
              </a:r>
              <a:r>
                <a:rPr lang="zh-CN" altLang="en-US" dirty="0">
                  <a:solidFill>
                    <a:schemeClr val="tx1"/>
                  </a:solidFill>
                  <a:latin typeface="+mj-ea"/>
                  <a:ea typeface="+mj-ea"/>
                </a:rPr>
                <a:t>，</a:t>
              </a:r>
              <a:r>
                <a:rPr lang="zh-CN" altLang="en-US" dirty="0" smtClean="0">
                  <a:solidFill>
                    <a:schemeClr val="tx1"/>
                  </a:solidFill>
                  <a:latin typeface="+mj-ea"/>
                  <a:ea typeface="+mj-ea"/>
                </a:rPr>
                <a:t>宽   </a:t>
              </a:r>
              <a:r>
                <a:rPr lang="en-US" altLang="zh-CN" dirty="0">
                  <a:solidFill>
                    <a:schemeClr val="tx1"/>
                  </a:solidFill>
                  <a:latin typeface="+mj-ea"/>
                  <a:ea typeface="+mj-ea"/>
                </a:rPr>
                <a:t>m</a:t>
              </a:r>
              <a:r>
                <a:rPr lang="zh-CN" altLang="en-US" dirty="0">
                  <a:solidFill>
                    <a:schemeClr val="tx1"/>
                  </a:solidFill>
                  <a:latin typeface="+mj-ea"/>
                  <a:ea typeface="+mj-ea"/>
                </a:rPr>
                <a:t>。</a:t>
              </a:r>
            </a:p>
          </p:txBody>
        </p:sp>
        <p:sp>
          <p:nvSpPr>
            <p:cNvPr id="10" name="矩形 2"/>
            <p:cNvSpPr>
              <a:spLocks noChangeArrowheads="1"/>
            </p:cNvSpPr>
            <p:nvPr/>
          </p:nvSpPr>
          <p:spPr bwMode="auto">
            <a:xfrm>
              <a:off x="2976573" y="3143248"/>
              <a:ext cx="3095625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lang="zh-CN" altLang="en-US" dirty="0">
                  <a:solidFill>
                    <a:schemeClr val="tx1"/>
                  </a:solidFill>
                  <a:latin typeface="+mj-ea"/>
                  <a:ea typeface="+mj-ea"/>
                </a:rPr>
                <a:t>国旗长</a:t>
              </a:r>
              <a:r>
                <a:rPr lang="en-US" altLang="zh-CN" dirty="0">
                  <a:solidFill>
                    <a:schemeClr val="tx1"/>
                  </a:solidFill>
                  <a:latin typeface="+mj-ea"/>
                  <a:ea typeface="+mj-ea"/>
                </a:rPr>
                <a:t>2.4m</a:t>
              </a:r>
              <a:r>
                <a:rPr lang="zh-CN" altLang="en-US" dirty="0">
                  <a:solidFill>
                    <a:schemeClr val="tx1"/>
                  </a:solidFill>
                  <a:latin typeface="+mj-ea"/>
                  <a:ea typeface="+mj-ea"/>
                </a:rPr>
                <a:t>，宽</a:t>
              </a:r>
              <a:r>
                <a:rPr lang="en-US" altLang="zh-CN" dirty="0">
                  <a:solidFill>
                    <a:schemeClr val="tx1"/>
                  </a:solidFill>
                  <a:latin typeface="+mj-ea"/>
                  <a:ea typeface="+mj-ea"/>
                </a:rPr>
                <a:t>1.6m</a:t>
              </a:r>
              <a:r>
                <a:rPr lang="zh-CN" altLang="en-US" dirty="0">
                  <a:solidFill>
                    <a:schemeClr val="tx1"/>
                  </a:solidFill>
                  <a:latin typeface="+mj-ea"/>
                  <a:ea typeface="+mj-ea"/>
                </a:rPr>
                <a:t>。</a:t>
              </a:r>
            </a:p>
          </p:txBody>
        </p:sp>
        <p:sp>
          <p:nvSpPr>
            <p:cNvPr id="11" name="矩形 2"/>
            <p:cNvSpPr>
              <a:spLocks noChangeArrowheads="1"/>
            </p:cNvSpPr>
            <p:nvPr/>
          </p:nvSpPr>
          <p:spPr bwMode="auto">
            <a:xfrm>
              <a:off x="6022998" y="3143248"/>
              <a:ext cx="326391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buFontTx/>
                <a:buNone/>
              </a:pPr>
              <a:r>
                <a:rPr lang="zh-CN" altLang="en-US" dirty="0">
                  <a:solidFill>
                    <a:schemeClr val="tx1"/>
                  </a:solidFill>
                  <a:latin typeface="+mj-ea"/>
                  <a:ea typeface="+mj-ea"/>
                </a:rPr>
                <a:t>国旗长</a:t>
              </a:r>
              <a:r>
                <a:rPr lang="en-US" altLang="zh-CN" dirty="0">
                  <a:solidFill>
                    <a:schemeClr val="tx1"/>
                  </a:solidFill>
                  <a:latin typeface="+mj-ea"/>
                  <a:ea typeface="+mj-ea"/>
                </a:rPr>
                <a:t>60cm</a:t>
              </a:r>
              <a:r>
                <a:rPr lang="zh-CN" altLang="en-US" dirty="0">
                  <a:solidFill>
                    <a:schemeClr val="tx1"/>
                  </a:solidFill>
                  <a:latin typeface="+mj-ea"/>
                  <a:ea typeface="+mj-ea"/>
                </a:rPr>
                <a:t>，宽</a:t>
              </a:r>
              <a:r>
                <a:rPr lang="en-US" altLang="zh-CN" dirty="0">
                  <a:solidFill>
                    <a:schemeClr val="tx1"/>
                  </a:solidFill>
                  <a:latin typeface="+mj-ea"/>
                  <a:ea typeface="+mj-ea"/>
                </a:rPr>
                <a:t>40cm</a:t>
              </a:r>
              <a:r>
                <a:rPr lang="zh-CN" altLang="en-US" dirty="0">
                  <a:solidFill>
                    <a:schemeClr val="tx1"/>
                  </a:solidFill>
                  <a:latin typeface="+mj-ea"/>
                  <a:ea typeface="+mj-ea"/>
                </a:rPr>
                <a:t>。 </a:t>
              </a:r>
            </a:p>
          </p:txBody>
        </p:sp>
        <p:pic>
          <p:nvPicPr>
            <p:cNvPr id="12" name="Picture 38" descr="67副本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785794"/>
              <a:ext cx="3033715" cy="23576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39" descr="68副本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71802" y="785794"/>
              <a:ext cx="3000396" cy="23212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Picture 40" descr="69副本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088022" y="755646"/>
              <a:ext cx="3055978" cy="23876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1" name="Group 41"/>
            <p:cNvGrpSpPr>
              <a:grpSpLocks/>
            </p:cNvGrpSpPr>
            <p:nvPr/>
          </p:nvGrpSpPr>
          <p:grpSpPr bwMode="auto">
            <a:xfrm>
              <a:off x="1928794" y="3116266"/>
              <a:ext cx="587375" cy="850900"/>
              <a:chOff x="4413" y="1298"/>
              <a:chExt cx="370" cy="536"/>
            </a:xfrm>
          </p:grpSpPr>
          <p:sp>
            <p:nvSpPr>
              <p:cNvPr id="22" name="Text Box 42"/>
              <p:cNvSpPr txBox="1">
                <a:spLocks noChangeArrowheads="1"/>
              </p:cNvSpPr>
              <p:nvPr/>
            </p:nvSpPr>
            <p:spPr bwMode="auto">
              <a:xfrm>
                <a:off x="4465" y="1522"/>
                <a:ext cx="318" cy="312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>
                    <a:solidFill>
                      <a:schemeClr val="tx1"/>
                    </a:solidFill>
                    <a:latin typeface="+mj-ea"/>
                    <a:ea typeface="+mj-ea"/>
                  </a:rPr>
                  <a:t>3</a:t>
                </a:r>
              </a:p>
            </p:txBody>
          </p:sp>
          <p:sp>
            <p:nvSpPr>
              <p:cNvPr id="23" name="Text Box 43"/>
              <p:cNvSpPr txBox="1">
                <a:spLocks noChangeArrowheads="1"/>
              </p:cNvSpPr>
              <p:nvPr/>
            </p:nvSpPr>
            <p:spPr bwMode="auto">
              <a:xfrm>
                <a:off x="4413" y="1298"/>
                <a:ext cx="366" cy="312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dirty="0">
                    <a:solidFill>
                      <a:schemeClr val="tx1"/>
                    </a:solidFill>
                    <a:latin typeface="+mj-ea"/>
                    <a:ea typeface="+mj-ea"/>
                  </a:rPr>
                  <a:t>10</a:t>
                </a:r>
              </a:p>
            </p:txBody>
          </p:sp>
          <p:sp>
            <p:nvSpPr>
              <p:cNvPr id="24" name="Line 44"/>
              <p:cNvSpPr>
                <a:spLocks noChangeShapeType="1"/>
              </p:cNvSpPr>
              <p:nvPr/>
            </p:nvSpPr>
            <p:spPr bwMode="auto">
              <a:xfrm>
                <a:off x="4453" y="1562"/>
                <a:ext cx="22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</p:grp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0"/>
          <p:cNvSpPr txBox="1">
            <a:spLocks noChangeArrowheads="1"/>
          </p:cNvSpPr>
          <p:nvPr/>
        </p:nvSpPr>
        <p:spPr bwMode="auto">
          <a:xfrm>
            <a:off x="72008" y="692696"/>
            <a:ext cx="9036496" cy="5232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C00000"/>
                </a:solidFill>
                <a:latin typeface="+mj-ea"/>
                <a:ea typeface="+mj-ea"/>
              </a:rPr>
              <a:t>图</a:t>
            </a:r>
            <a:r>
              <a:rPr lang="zh-CN" altLang="en-US" sz="2800" b="1" dirty="0">
                <a:solidFill>
                  <a:srgbClr val="C00000"/>
                </a:solidFill>
                <a:latin typeface="+mj-ea"/>
                <a:ea typeface="+mj-ea"/>
              </a:rPr>
              <a:t>中操场上和教室里两面国旗长和宽的比值有什么关系？</a:t>
            </a:r>
          </a:p>
        </p:txBody>
      </p:sp>
      <p:pic>
        <p:nvPicPr>
          <p:cNvPr id="3" name="Picture 3" descr="20063152150173172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7100" y="1363648"/>
            <a:ext cx="2740025" cy="185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694823" y="3905252"/>
            <a:ext cx="4662152" cy="5869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操场上的国旗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:  2.4 : 1.6 = 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671384" y="5195889"/>
            <a:ext cx="4585206" cy="5869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教室里的国旗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:   60 : 40 = </a:t>
            </a:r>
          </a:p>
        </p:txBody>
      </p:sp>
      <p:sp>
        <p:nvSpPr>
          <p:cNvPr id="8" name="Line 8"/>
          <p:cNvSpPr>
            <a:spLocks noChangeShapeType="1"/>
          </p:cNvSpPr>
          <p:nvPr/>
        </p:nvSpPr>
        <p:spPr bwMode="auto">
          <a:xfrm>
            <a:off x="3595688" y="1357298"/>
            <a:ext cx="274637" cy="142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>
            <a:off x="942975" y="3213086"/>
            <a:ext cx="0" cy="158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>
            <a:off x="3671888" y="3198798"/>
            <a:ext cx="0" cy="158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>
            <a:off x="2714625" y="3301986"/>
            <a:ext cx="914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 flipH="1">
            <a:off x="933450" y="3287698"/>
            <a:ext cx="857250" cy="142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3" name="Line 14"/>
          <p:cNvSpPr>
            <a:spLocks noChangeShapeType="1"/>
          </p:cNvSpPr>
          <p:nvPr/>
        </p:nvSpPr>
        <p:spPr bwMode="auto">
          <a:xfrm>
            <a:off x="3744913" y="2532048"/>
            <a:ext cx="0" cy="668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4" name="Line 15"/>
          <p:cNvSpPr>
            <a:spLocks noChangeShapeType="1"/>
          </p:cNvSpPr>
          <p:nvPr/>
        </p:nvSpPr>
        <p:spPr bwMode="auto">
          <a:xfrm>
            <a:off x="3640138" y="3200386"/>
            <a:ext cx="1746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auto">
          <a:xfrm>
            <a:off x="1643042" y="3117913"/>
            <a:ext cx="1204828" cy="5254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/>
                </a:solidFill>
                <a:latin typeface="+mj-ea"/>
                <a:ea typeface="+mj-ea"/>
              </a:rPr>
              <a:t>2.4m</a:t>
            </a:r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3594247" y="1901811"/>
            <a:ext cx="906315" cy="5254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/>
                </a:solidFill>
                <a:latin typeface="+mj-ea"/>
                <a:ea typeface="+mj-ea"/>
              </a:rPr>
              <a:t>1.6m</a:t>
            </a:r>
          </a:p>
        </p:txBody>
      </p:sp>
      <p:grpSp>
        <p:nvGrpSpPr>
          <p:cNvPr id="17" name="Group 18"/>
          <p:cNvGrpSpPr>
            <a:grpSpLocks/>
          </p:cNvGrpSpPr>
          <p:nvPr/>
        </p:nvGrpSpPr>
        <p:grpSpPr bwMode="auto">
          <a:xfrm>
            <a:off x="5895977" y="1516048"/>
            <a:ext cx="2898776" cy="1763713"/>
            <a:chOff x="3714" y="630"/>
            <a:chExt cx="1826" cy="1111"/>
          </a:xfrm>
        </p:grpSpPr>
        <p:pic>
          <p:nvPicPr>
            <p:cNvPr id="18" name="Picture 19" descr="200631521501731722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21" y="633"/>
              <a:ext cx="1238" cy="8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Line 20"/>
            <p:cNvSpPr>
              <a:spLocks noChangeShapeType="1"/>
            </p:cNvSpPr>
            <p:nvPr/>
          </p:nvSpPr>
          <p:spPr bwMode="auto">
            <a:xfrm>
              <a:off x="4870" y="630"/>
              <a:ext cx="182" cy="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20" name="Line 21"/>
            <p:cNvSpPr>
              <a:spLocks noChangeShapeType="1"/>
            </p:cNvSpPr>
            <p:nvPr/>
          </p:nvSpPr>
          <p:spPr bwMode="auto">
            <a:xfrm>
              <a:off x="4841" y="1470"/>
              <a:ext cx="2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21" name="Line 22"/>
            <p:cNvSpPr>
              <a:spLocks noChangeShapeType="1"/>
            </p:cNvSpPr>
            <p:nvPr/>
          </p:nvSpPr>
          <p:spPr bwMode="auto">
            <a:xfrm flipH="1" flipV="1">
              <a:off x="5001" y="640"/>
              <a:ext cx="10" cy="3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22" name="Line 23"/>
            <p:cNvSpPr>
              <a:spLocks noChangeShapeType="1"/>
            </p:cNvSpPr>
            <p:nvPr/>
          </p:nvSpPr>
          <p:spPr bwMode="auto">
            <a:xfrm>
              <a:off x="5001" y="1170"/>
              <a:ext cx="0" cy="2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23" name="Line 24"/>
            <p:cNvSpPr>
              <a:spLocks noChangeShapeType="1"/>
            </p:cNvSpPr>
            <p:nvPr/>
          </p:nvSpPr>
          <p:spPr bwMode="auto">
            <a:xfrm>
              <a:off x="3720" y="1470"/>
              <a:ext cx="0" cy="1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24" name="Line 25"/>
            <p:cNvSpPr>
              <a:spLocks noChangeShapeType="1"/>
            </p:cNvSpPr>
            <p:nvPr/>
          </p:nvSpPr>
          <p:spPr bwMode="auto">
            <a:xfrm>
              <a:off x="4616" y="1517"/>
              <a:ext cx="302" cy="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25" name="Line 26"/>
            <p:cNvSpPr>
              <a:spLocks noChangeShapeType="1"/>
            </p:cNvSpPr>
            <p:nvPr/>
          </p:nvSpPr>
          <p:spPr bwMode="auto">
            <a:xfrm flipH="1">
              <a:off x="3714" y="1526"/>
              <a:ext cx="35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26" name="Line 27"/>
            <p:cNvSpPr>
              <a:spLocks noChangeShapeType="1"/>
            </p:cNvSpPr>
            <p:nvPr/>
          </p:nvSpPr>
          <p:spPr bwMode="auto">
            <a:xfrm>
              <a:off x="4945" y="1479"/>
              <a:ext cx="0" cy="1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27" name="Text Box 28"/>
            <p:cNvSpPr txBox="1">
              <a:spLocks noChangeArrowheads="1"/>
            </p:cNvSpPr>
            <p:nvPr/>
          </p:nvSpPr>
          <p:spPr bwMode="auto">
            <a:xfrm>
              <a:off x="4969" y="872"/>
              <a:ext cx="571" cy="3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tx1"/>
                  </a:solidFill>
                  <a:latin typeface="+mj-ea"/>
                  <a:ea typeface="+mj-ea"/>
                </a:rPr>
                <a:t>40cm</a:t>
              </a:r>
            </a:p>
          </p:txBody>
        </p:sp>
        <p:sp>
          <p:nvSpPr>
            <p:cNvPr id="28" name="Text Box 29"/>
            <p:cNvSpPr txBox="1">
              <a:spLocks noChangeArrowheads="1"/>
            </p:cNvSpPr>
            <p:nvPr/>
          </p:nvSpPr>
          <p:spPr bwMode="auto">
            <a:xfrm>
              <a:off x="4054" y="1410"/>
              <a:ext cx="571" cy="3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tx1"/>
                  </a:solidFill>
                  <a:latin typeface="+mj-ea"/>
                  <a:ea typeface="+mj-ea"/>
                </a:rPr>
                <a:t>60cm</a:t>
              </a:r>
            </a:p>
          </p:txBody>
        </p:sp>
      </p:grpSp>
      <p:sp>
        <p:nvSpPr>
          <p:cNvPr id="29" name="Line 32"/>
          <p:cNvSpPr>
            <a:spLocks noChangeShapeType="1"/>
          </p:cNvSpPr>
          <p:nvPr/>
        </p:nvSpPr>
        <p:spPr bwMode="auto">
          <a:xfrm>
            <a:off x="3635375" y="1568436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0" name="Line 34"/>
          <p:cNvSpPr>
            <a:spLocks noChangeShapeType="1"/>
          </p:cNvSpPr>
          <p:nvPr/>
        </p:nvSpPr>
        <p:spPr bwMode="auto">
          <a:xfrm flipV="1">
            <a:off x="3708400" y="1568436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61444" name="Object 4"/>
          <p:cNvGraphicFramePr>
            <a:graphicFrameLocks noChangeAspect="1"/>
          </p:cNvGraphicFramePr>
          <p:nvPr/>
        </p:nvGraphicFramePr>
        <p:xfrm>
          <a:off x="6357950" y="3643314"/>
          <a:ext cx="441325" cy="1143000"/>
        </p:xfrm>
        <a:graphic>
          <a:graphicData uri="http://schemas.openxmlformats.org/presentationml/2006/ole">
            <p:oleObj spid="_x0000_s61444" name="Equation" r:id="rId5" imgW="152280" imgH="393480" progId="">
              <p:embed/>
            </p:oleObj>
          </a:graphicData>
        </a:graphic>
      </p:graphicFrame>
      <p:graphicFrame>
        <p:nvGraphicFramePr>
          <p:cNvPr id="61445" name="Object 5"/>
          <p:cNvGraphicFramePr>
            <a:graphicFrameLocks noChangeAspect="1"/>
          </p:cNvGraphicFramePr>
          <p:nvPr/>
        </p:nvGraphicFramePr>
        <p:xfrm>
          <a:off x="6357950" y="4929206"/>
          <a:ext cx="441325" cy="1143000"/>
        </p:xfrm>
        <a:graphic>
          <a:graphicData uri="http://schemas.openxmlformats.org/presentationml/2006/ole">
            <p:oleObj spid="_x0000_s61445" name="Equation" r:id="rId6" imgW="152280" imgH="39348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utoUpdateAnimBg="0"/>
      <p:bldP spid="4" grpId="0"/>
      <p:bldP spid="5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29" grpId="0" animBg="1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6" name="Object 2"/>
          <p:cNvGraphicFramePr>
            <a:graphicFrameLocks noChangeAspect="1"/>
          </p:cNvGraphicFramePr>
          <p:nvPr/>
        </p:nvGraphicFramePr>
        <p:xfrm>
          <a:off x="1062033" y="857232"/>
          <a:ext cx="2795587" cy="1143000"/>
        </p:xfrm>
        <a:graphic>
          <a:graphicData uri="http://schemas.openxmlformats.org/presentationml/2006/ole">
            <p:oleObj spid="_x0000_s62466" name="Equation" r:id="rId3" imgW="965160" imgH="393480" progId="">
              <p:embed/>
            </p:oleObj>
          </a:graphicData>
        </a:graphic>
      </p:graphicFrame>
      <p:graphicFrame>
        <p:nvGraphicFramePr>
          <p:cNvPr id="62467" name="Object 3"/>
          <p:cNvGraphicFramePr>
            <a:graphicFrameLocks noChangeAspect="1"/>
          </p:cNvGraphicFramePr>
          <p:nvPr/>
        </p:nvGraphicFramePr>
        <p:xfrm>
          <a:off x="5011738" y="857250"/>
          <a:ext cx="2611437" cy="1143000"/>
        </p:xfrm>
        <a:graphic>
          <a:graphicData uri="http://schemas.openxmlformats.org/presentationml/2006/ole">
            <p:oleObj spid="_x0000_s62467" name="Equation" r:id="rId4" imgW="901440" imgH="393480" progId="">
              <p:embed/>
            </p:oleObj>
          </a:graphicData>
        </a:graphic>
      </p:graphicFrame>
      <p:graphicFrame>
        <p:nvGraphicFramePr>
          <p:cNvPr id="62468" name="Object 4"/>
          <p:cNvGraphicFramePr>
            <a:graphicFrameLocks noChangeAspect="1"/>
          </p:cNvGraphicFramePr>
          <p:nvPr/>
        </p:nvGraphicFramePr>
        <p:xfrm>
          <a:off x="962025" y="2741623"/>
          <a:ext cx="3016250" cy="515937"/>
        </p:xfrm>
        <a:graphic>
          <a:graphicData uri="http://schemas.openxmlformats.org/presentationml/2006/ole">
            <p:oleObj spid="_x0000_s62468" name="Equation" r:id="rId5" imgW="1041120" imgH="177480" progId="">
              <p:embed/>
            </p:oleObj>
          </a:graphicData>
        </a:graphic>
      </p:graphicFrame>
      <p:graphicFrame>
        <p:nvGraphicFramePr>
          <p:cNvPr id="62469" name="Object 5"/>
          <p:cNvGraphicFramePr>
            <a:graphicFrameLocks noChangeAspect="1"/>
          </p:cNvGraphicFramePr>
          <p:nvPr/>
        </p:nvGraphicFramePr>
        <p:xfrm>
          <a:off x="5000628" y="2401898"/>
          <a:ext cx="2795588" cy="1143000"/>
        </p:xfrm>
        <a:graphic>
          <a:graphicData uri="http://schemas.openxmlformats.org/presentationml/2006/ole">
            <p:oleObj spid="_x0000_s62469" name="Equation" r:id="rId6" imgW="965160" imgH="393480" progId="">
              <p:embed/>
            </p:oleObj>
          </a:graphicData>
        </a:graphic>
      </p:graphicFrame>
      <p:graphicFrame>
        <p:nvGraphicFramePr>
          <p:cNvPr id="62470" name="Object 6"/>
          <p:cNvGraphicFramePr>
            <a:graphicFrameLocks noChangeAspect="1"/>
          </p:cNvGraphicFramePr>
          <p:nvPr/>
        </p:nvGraphicFramePr>
        <p:xfrm>
          <a:off x="1082675" y="4143388"/>
          <a:ext cx="2611438" cy="1143000"/>
        </p:xfrm>
        <a:graphic>
          <a:graphicData uri="http://schemas.openxmlformats.org/presentationml/2006/ole">
            <p:oleObj spid="_x0000_s62470" name="Equation" r:id="rId7" imgW="901440" imgH="393480" progId="">
              <p:embed/>
            </p:oleObj>
          </a:graphicData>
        </a:graphic>
      </p:graphicFrame>
      <p:graphicFrame>
        <p:nvGraphicFramePr>
          <p:cNvPr id="62471" name="Object 7"/>
          <p:cNvGraphicFramePr>
            <a:graphicFrameLocks noChangeAspect="1"/>
          </p:cNvGraphicFramePr>
          <p:nvPr/>
        </p:nvGraphicFramePr>
        <p:xfrm>
          <a:off x="4953000" y="4456125"/>
          <a:ext cx="3016250" cy="515938"/>
        </p:xfrm>
        <a:graphic>
          <a:graphicData uri="http://schemas.openxmlformats.org/presentationml/2006/ole">
            <p:oleObj spid="_x0000_s62471" name="Equation" r:id="rId8" imgW="1041120" imgH="17748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28662" y="928670"/>
            <a:ext cx="6340197" cy="714380"/>
            <a:chOff x="928662" y="928670"/>
            <a:chExt cx="6340197" cy="714380"/>
          </a:xfrm>
        </p:grpSpPr>
        <p:sp>
          <p:nvSpPr>
            <p:cNvPr id="3" name="圆角矩形 2"/>
            <p:cNvSpPr/>
            <p:nvPr/>
          </p:nvSpPr>
          <p:spPr>
            <a:xfrm>
              <a:off x="1000100" y="928670"/>
              <a:ext cx="6215106" cy="714380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928662" y="1000108"/>
              <a:ext cx="634019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表示两个比相等的式子叫做比例。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85720" y="2357430"/>
            <a:ext cx="8572560" cy="2357454"/>
            <a:chOff x="285720" y="2357430"/>
            <a:chExt cx="8572560" cy="2357454"/>
          </a:xfrm>
        </p:grpSpPr>
        <p:sp>
          <p:nvSpPr>
            <p:cNvPr id="6" name="圆角矩形 5"/>
            <p:cNvSpPr/>
            <p:nvPr/>
          </p:nvSpPr>
          <p:spPr>
            <a:xfrm>
              <a:off x="285720" y="2357430"/>
              <a:ext cx="8572560" cy="2357454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500034" y="2357430"/>
              <a:ext cx="8286808" cy="2237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    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根据比例的意义判断两个比能否组成比例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就是看它们的比值是否相等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若比值相等则能组成比例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若比值不相等则不能组成比例。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8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10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3" name="Group 8"/>
          <p:cNvGrpSpPr>
            <a:grpSpLocks/>
          </p:cNvGrpSpPr>
          <p:nvPr/>
        </p:nvGrpSpPr>
        <p:grpSpPr bwMode="auto">
          <a:xfrm>
            <a:off x="6443663" y="188913"/>
            <a:ext cx="2411412" cy="1008062"/>
            <a:chOff x="0" y="0"/>
            <a:chExt cx="1633" cy="635"/>
          </a:xfrm>
        </p:grpSpPr>
        <p:pic>
          <p:nvPicPr>
            <p:cNvPr id="15366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>
                  <a:ea typeface="黑体" pitchFamily="49" charset="-122"/>
                </a:rPr>
                <a:t>随堂练习</a:t>
              </a:r>
            </a:p>
          </p:txBody>
        </p:sp>
      </p:grp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-71438" y="581079"/>
            <a:ext cx="9215470" cy="176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40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页“做一做”第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charset="-122"/>
                <a:ea typeface="宋体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</a:rPr>
              <a:t>下面哪组中的两个比可以组成比例？把能组成的</a:t>
            </a:r>
            <a:endParaRPr lang="en-US" altLang="zh-CN" sz="3200" dirty="0" smtClean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</a:rPr>
              <a:t>    </a:t>
            </a:r>
            <a:r>
              <a:rPr lang="zh-CN" altLang="en-US" sz="3200" dirty="0" smtClean="0">
                <a:solidFill>
                  <a:schemeClr val="tx1"/>
                </a:solidFill>
              </a:rPr>
              <a:t>比例写出来。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214282" y="2428868"/>
            <a:ext cx="3286148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6:10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9:15</a:t>
            </a:r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4535456" y="2428868"/>
            <a:ext cx="3679881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20:5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1:4</a:t>
            </a:r>
          </a:p>
        </p:txBody>
      </p:sp>
      <p:sp>
        <p:nvSpPr>
          <p:cNvPr id="15" name="矩形 14"/>
          <p:cNvSpPr/>
          <p:nvPr/>
        </p:nvSpPr>
        <p:spPr>
          <a:xfrm>
            <a:off x="1210742" y="3214686"/>
            <a:ext cx="2646878" cy="19302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能组成比例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6∶10=9∶15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357818" y="3714752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不能组成比例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785786" y="1071546"/>
          <a:ext cx="2501900" cy="1143000"/>
        </p:xfrm>
        <a:graphic>
          <a:graphicData uri="http://schemas.openxmlformats.org/presentationml/2006/ole">
            <p:oleObj spid="_x0000_s63490" name="Equation" r:id="rId3" imgW="863280" imgH="393480" progId="">
              <p:embed/>
            </p:oleObj>
          </a:graphicData>
        </a:graphic>
      </p:graphicFrame>
      <p:graphicFrame>
        <p:nvGraphicFramePr>
          <p:cNvPr id="63491" name="Object 3"/>
          <p:cNvGraphicFramePr>
            <a:graphicFrameLocks noChangeAspect="1"/>
          </p:cNvGraphicFramePr>
          <p:nvPr/>
        </p:nvGraphicFramePr>
        <p:xfrm>
          <a:off x="4525963" y="1071563"/>
          <a:ext cx="3309937" cy="1143000"/>
        </p:xfrm>
        <a:graphic>
          <a:graphicData uri="http://schemas.openxmlformats.org/presentationml/2006/ole">
            <p:oleObj spid="_x0000_s63491" name="Equation" r:id="rId4" imgW="1143000" imgH="393480" progId="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1142976" y="278605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能组成比例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63492" name="Object 4"/>
          <p:cNvGraphicFramePr>
            <a:graphicFrameLocks noChangeAspect="1"/>
          </p:cNvGraphicFramePr>
          <p:nvPr/>
        </p:nvGraphicFramePr>
        <p:xfrm>
          <a:off x="1214414" y="3643314"/>
          <a:ext cx="2058987" cy="1143000"/>
        </p:xfrm>
        <a:graphic>
          <a:graphicData uri="http://schemas.openxmlformats.org/presentationml/2006/ole">
            <p:oleObj spid="_x0000_s63492" name="Equation" r:id="rId5" imgW="711000" imgH="393480" progId="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5407324" y="278605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能组成比例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7" name="Object 4"/>
          <p:cNvGraphicFramePr>
            <a:graphicFrameLocks noChangeAspect="1"/>
          </p:cNvGraphicFramePr>
          <p:nvPr/>
        </p:nvGraphicFramePr>
        <p:xfrm>
          <a:off x="5129213" y="3643313"/>
          <a:ext cx="2757487" cy="1143000"/>
        </p:xfrm>
        <a:graphic>
          <a:graphicData uri="http://schemas.openxmlformats.org/presentationml/2006/ole">
            <p:oleObj spid="_x0000_s63493" name="Equation" r:id="rId6" imgW="952200" imgH="39348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5251</TotalTime>
  <Words>678</Words>
  <Application>Microsoft Office PowerPoint</Application>
  <PresentationFormat>全屏显示(4:3)</PresentationFormat>
  <Paragraphs>118</Paragraphs>
  <Slides>20</Slides>
  <Notes>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Office 主题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人教版数学六年级下册第4单元</dc:title>
  <dc:creator>吉林梓翰教育图书有限公司</dc:creator>
  <cp:lastModifiedBy>lenovop</cp:lastModifiedBy>
  <cp:revision>927</cp:revision>
  <dcterms:created xsi:type="dcterms:W3CDTF">2015-11-21T07:20:00Z</dcterms:created>
  <dcterms:modified xsi:type="dcterms:W3CDTF">2021-11-01T03:17:24Z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